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Source Code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D8F82A-0D65-4ED5-BF32-999374D79EDD}">
  <a:tblStyle styleId="{5ED8F82A-0D65-4ED5-BF32-999374D79E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4.xml"/><Relationship Id="rId42" Type="http://schemas.openxmlformats.org/officeDocument/2006/relationships/font" Target="fonts/SourceCodePr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44" Type="http://schemas.openxmlformats.org/officeDocument/2006/relationships/font" Target="fonts/SourceCodePro-italic.fntdata"/><Relationship Id="rId21" Type="http://schemas.openxmlformats.org/officeDocument/2006/relationships/slide" Target="slides/slide15.xml"/><Relationship Id="rId43" Type="http://schemas.openxmlformats.org/officeDocument/2006/relationships/font" Target="fonts/SourceCodePr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a9e97e60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a9e97e60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Revoir le placement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fc0b7521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fc0b7521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dad62d3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dad62d3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fc0b7521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fc0b752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dad62d35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dad62d35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1deb4f3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1deb4f3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ad62d35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dad62d35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Revoir l’affichages des différentes classes (zoom ou plus précis)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cff76d6a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cff76d6a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39abff85c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39abff85c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d6dfa1d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d6dfa1d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a9e97e6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a9e97e6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dad62d35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dad62d35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dad62d35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dad62d35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defd6f031_1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defd6f031_1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defd6f031_1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defd6f031_1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defd6f031_1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defd6f031_1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dad62d35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dad62d35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dad62d3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dad62d3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defd6f031_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2defd6f031_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dad62d35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dad62d35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a9e97e60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a9e97e6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son est indispensable pour indiquer la fin d’un tour (Rouge/Jaune)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dad62d3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dad62d3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33d9a336e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33d9a336e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toi de décider 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3d9a336e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3d9a336e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fc0b7521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fc0b7521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1a4fbadd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1a4fbad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a9e97e60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a9e97e60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fc0b7521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fc0b7521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fc0b752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fc0b752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fc0b752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fc0b752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5G2DrV9RuCesQa3UJJinWqmR4oBA6O9J/view" TargetMode="External"/><Relationship Id="rId4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057800" y="394850"/>
            <a:ext cx="7028400" cy="9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Basket-Game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977"/>
              <a:t>Revue Finale</a:t>
            </a:r>
            <a:endParaRPr sz="2977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IR</a:t>
            </a:r>
            <a:endParaRPr/>
          </a:p>
        </p:txBody>
      </p:sp>
      <p:pic>
        <p:nvPicPr>
          <p:cNvPr descr="https://i.eurosport.com/2017/10/23/2193314-45823610-2560-1440.jpg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250" y="1340750"/>
            <a:ext cx="5048251" cy="283964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body"/>
          </p:nvPr>
        </p:nvSpPr>
        <p:spPr>
          <a:xfrm>
            <a:off x="311700" y="4446325"/>
            <a:ext cx="1833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18859" rtl="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Lambert Guillaume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859" rtl="0" algn="l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BTS SNIR 2022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" name="Google Shape;59;p13"/>
          <p:cNvSpPr txBox="1"/>
          <p:nvPr>
            <p:ph idx="4294967295" type="body"/>
          </p:nvPr>
        </p:nvSpPr>
        <p:spPr>
          <a:xfrm>
            <a:off x="3679575" y="4446325"/>
            <a:ext cx="1833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8859" rtl="0" algn="ctr">
              <a:lnSpc>
                <a:spcPct val="100000"/>
              </a:lnSpc>
              <a:spcBef>
                <a:spcPts val="216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LaSalle Avignon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3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Planification Jira</a:t>
            </a:r>
            <a:endParaRPr u="sng"/>
          </a:p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6" name="Google Shape;186;p22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187" name="Google Shape;187;p22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24" y="583025"/>
            <a:ext cx="5692700" cy="391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311700" y="3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Planification Beesbusy</a:t>
            </a:r>
            <a:endParaRPr u="sng"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5" name="Google Shape;195;p23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196" name="Google Shape;196;p23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18153" l="-789" r="789" t="-593"/>
          <a:stretch/>
        </p:blipFill>
        <p:spPr>
          <a:xfrm>
            <a:off x="382395" y="531938"/>
            <a:ext cx="10808453" cy="399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311700" y="38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</a:t>
            </a:r>
            <a:endParaRPr/>
          </a:p>
        </p:txBody>
      </p: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0" l="1854" r="0" t="0"/>
          <a:stretch/>
        </p:blipFill>
        <p:spPr>
          <a:xfrm>
            <a:off x="1252975" y="866600"/>
            <a:ext cx="6208926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206" name="Google Shape;206;p24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311700" y="31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L</a:t>
            </a:r>
            <a:r>
              <a:rPr lang="fr" u="sng"/>
              <a:t>’IHM : Accueil</a:t>
            </a:r>
            <a:endParaRPr u="sng"/>
          </a:p>
        </p:txBody>
      </p: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475" y="77927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215" name="Google Shape;215;p25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11700" y="27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 u="sng"/>
              <a:t>IHM : Paramétrage d’une partie</a:t>
            </a:r>
            <a:endParaRPr u="sng"/>
          </a:p>
        </p:txBody>
      </p: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2" name="Google Shape;222;p26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223" name="Google Shape;223;p26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290" y="997800"/>
            <a:ext cx="6133421" cy="345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623400" y="268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 u="sng"/>
              <a:t>IHM : Gestion d’une partie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1" name="Google Shape;231;p27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813" y="813263"/>
            <a:ext cx="6252384" cy="351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5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logicielle </a:t>
            </a:r>
            <a:endParaRPr/>
          </a:p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525" y="474674"/>
            <a:ext cx="5752925" cy="46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241" name="Google Shape;241;p28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- BaseDeDonnées - Communication</a:t>
            </a:r>
            <a:endParaRPr/>
          </a:p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52683" l="0" r="0" t="597"/>
          <a:stretch/>
        </p:blipFill>
        <p:spPr>
          <a:xfrm>
            <a:off x="361000" y="1110475"/>
            <a:ext cx="8422001" cy="3155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Seance - Equipe - Joueur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0" l="0" r="0" t="49515"/>
          <a:stretch/>
        </p:blipFill>
        <p:spPr>
          <a:xfrm>
            <a:off x="198325" y="1189575"/>
            <a:ext cx="8078975" cy="327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311700" y="5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</a:t>
            </a:r>
            <a:endParaRPr/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041" y="775225"/>
            <a:ext cx="4919917" cy="4215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264" name="Google Shape;264;p31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267800" y="168525"/>
            <a:ext cx="8667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Sommaire</a:t>
            </a:r>
            <a:endParaRPr sz="2600"/>
          </a:p>
        </p:txBody>
      </p:sp>
      <p:sp>
        <p:nvSpPr>
          <p:cNvPr id="65" name="Google Shape;65;p14"/>
          <p:cNvSpPr txBox="1"/>
          <p:nvPr>
            <p:ph idx="4294967295" type="body"/>
          </p:nvPr>
        </p:nvSpPr>
        <p:spPr>
          <a:xfrm>
            <a:off x="820975" y="1050975"/>
            <a:ext cx="30000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fr" sz="1500">
                <a:solidFill>
                  <a:srgbClr val="000000"/>
                </a:solidFill>
              </a:rPr>
              <a:t>Expression du besoin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➢"/>
            </a:pPr>
            <a:r>
              <a:rPr lang="fr" sz="1500">
                <a:solidFill>
                  <a:srgbClr val="000000"/>
                </a:solidFill>
              </a:rPr>
              <a:t>Présentation du système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987" y="1820738"/>
            <a:ext cx="1502026" cy="150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559575" y="3260450"/>
            <a:ext cx="281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Char char="➢"/>
            </a:pPr>
            <a:r>
              <a:rPr lang="fr" sz="1500">
                <a:solidFill>
                  <a:srgbClr val="660000"/>
                </a:solidFill>
              </a:rPr>
              <a:t>Tests de validation</a:t>
            </a:r>
            <a:endParaRPr sz="1500">
              <a:solidFill>
                <a:srgbClr val="660000"/>
              </a:solidFill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1500"/>
              <a:buChar char="➢"/>
            </a:pPr>
            <a:r>
              <a:rPr lang="fr" sz="1500">
                <a:solidFill>
                  <a:srgbClr val="660000"/>
                </a:solidFill>
              </a:rPr>
              <a:t>Conclusion</a:t>
            </a:r>
            <a:endParaRPr sz="1500">
              <a:solidFill>
                <a:srgbClr val="660000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820975" y="32604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Char char="➢"/>
            </a:pPr>
            <a:r>
              <a:rPr lang="fr" sz="1500">
                <a:solidFill>
                  <a:srgbClr val="7F6000"/>
                </a:solidFill>
              </a:rPr>
              <a:t>Les tâches</a:t>
            </a:r>
            <a:endParaRPr sz="1500">
              <a:solidFill>
                <a:srgbClr val="7F6000"/>
              </a:solidFill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500"/>
              <a:buChar char="➢"/>
            </a:pPr>
            <a:r>
              <a:rPr lang="fr" sz="1500">
                <a:solidFill>
                  <a:srgbClr val="7F6000"/>
                </a:solidFill>
              </a:rPr>
              <a:t>Les ressources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551625" y="1050975"/>
            <a:ext cx="292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Char char="➢"/>
            </a:pPr>
            <a:r>
              <a:rPr lang="fr" sz="1500">
                <a:solidFill>
                  <a:srgbClr val="134F5C"/>
                </a:solidFill>
              </a:rPr>
              <a:t>Analyse et conception logicielle</a:t>
            </a:r>
            <a:endParaRPr sz="1500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Requête</a:t>
            </a:r>
            <a:r>
              <a:rPr lang="fr"/>
              <a:t> SQL : </a:t>
            </a:r>
            <a:r>
              <a:rPr lang="fr"/>
              <a:t>Récupération </a:t>
            </a:r>
            <a:r>
              <a:rPr lang="fr"/>
              <a:t> des équipes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	</a:t>
            </a:r>
            <a:r>
              <a:rPr b="1" lang="fr"/>
              <a:t>SELECT</a:t>
            </a:r>
            <a:r>
              <a:rPr lang="fr"/>
              <a:t> Equipe.idEquipe, Equipe.idClub, Equipe.idJoueur,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	Equipe.nomEquipe, Club.nom AS nomClub, Joueur.pseudo, Joueur.nom,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	Joueur.prenom </a:t>
            </a:r>
            <a:r>
              <a:rPr b="1" lang="fr"/>
              <a:t>FROM</a:t>
            </a:r>
            <a:r>
              <a:rPr lang="fr"/>
              <a:t> Equipe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	</a:t>
            </a:r>
            <a:r>
              <a:rPr b="1" lang="fr"/>
              <a:t>INNER JOIN</a:t>
            </a:r>
            <a:r>
              <a:rPr lang="fr"/>
              <a:t> Club </a:t>
            </a:r>
            <a:r>
              <a:rPr b="1" lang="fr"/>
              <a:t>ON</a:t>
            </a:r>
            <a:r>
              <a:rPr lang="fr"/>
              <a:t> Equipe.idClub=Club.</a:t>
            </a:r>
            <a:r>
              <a:rPr lang="fr"/>
              <a:t>idClub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  	</a:t>
            </a:r>
            <a:r>
              <a:rPr b="1" lang="fr"/>
              <a:t>INNER JOIN</a:t>
            </a:r>
            <a:r>
              <a:rPr lang="fr"/>
              <a:t> Joueur </a:t>
            </a:r>
            <a:r>
              <a:rPr b="1" lang="fr"/>
              <a:t>ON</a:t>
            </a:r>
            <a:r>
              <a:rPr lang="fr"/>
              <a:t> Equipe.idJoueur=Joueur.idJoueur;</a:t>
            </a:r>
            <a:endParaRPr/>
          </a:p>
        </p:txBody>
      </p:sp>
      <p:sp>
        <p:nvSpPr>
          <p:cNvPr id="271" name="Google Shape;27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2" name="Google Shape;272;p32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273" name="Google Shape;273;p32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</a:t>
            </a:r>
            <a:r>
              <a:rPr lang="fr"/>
              <a:t> : Crée une nouvelle partie</a:t>
            </a:r>
            <a:endParaRPr/>
          </a:p>
        </p:txBody>
      </p:sp>
      <p:sp>
        <p:nvSpPr>
          <p:cNvPr id="279" name="Google Shape;2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5" y="1152475"/>
            <a:ext cx="7925882" cy="33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282" name="Google Shape;282;p33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Scénario : Crée une nouvelle partie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D69A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b="1" lang="fr" sz="14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400">
                <a:solidFill>
                  <a:srgbClr val="FF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IHM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::demarrerNouvellePartie()</a:t>
            </a:r>
            <a:endParaRPr b="1"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recupererEquipes();</a:t>
            </a:r>
            <a:endParaRPr b="1"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</a:t>
            </a:r>
            <a:r>
              <a:rPr b="1" lang="fr" sz="1400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tempsParTourEnSecondes</a:t>
            </a:r>
            <a:r>
              <a:rPr b="1" lang="fr" sz="1400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setValue(</a:t>
            </a:r>
            <a:r>
              <a:rPr b="1" lang="fr" sz="1400">
                <a:solidFill>
                  <a:srgbClr val="FF6AA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TEMPS_PAR_TOUR_DEFAUT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b="1"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</a:t>
            </a:r>
            <a:r>
              <a:rPr b="1" lang="fr" sz="1400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tempsParPartieEnMinutes</a:t>
            </a:r>
            <a:r>
              <a:rPr b="1" lang="fr" sz="1400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setValue(</a:t>
            </a:r>
            <a:r>
              <a:rPr b="1" lang="fr" sz="1400">
                <a:solidFill>
                  <a:srgbClr val="FF6AA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TEMPS_PAR_PARTIE_DEFAUT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b="1"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afficherPageConfiguration();</a:t>
            </a:r>
            <a:endParaRPr b="1"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2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150" y="2847475"/>
            <a:ext cx="4081848" cy="2296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4"/>
          <p:cNvCxnSpPr>
            <a:endCxn id="290" idx="1"/>
          </p:cNvCxnSpPr>
          <p:nvPr/>
        </p:nvCxnSpPr>
        <p:spPr>
          <a:xfrm>
            <a:off x="3800050" y="2807488"/>
            <a:ext cx="1262100" cy="1188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292" name="Google Shape;292;p34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Scénario : Crée une nouvelle partie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D69A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FF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IHM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::recupererEquipes()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035">
                <a:solidFill>
                  <a:srgbClr val="FF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QString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requete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endParaRPr b="1" sz="1035">
              <a:solidFill>
                <a:srgbClr val="D6BB9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"SELECT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Equipe.idEquipe,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Equipe.idClub,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Equipe.idJoueur,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endParaRPr b="1" sz="1035">
              <a:solidFill>
                <a:srgbClr val="D6954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"Equipe.nomEquipe,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Club.nom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nomClub,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Joueur.pseudo,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Joueur.nom,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endParaRPr b="1" sz="1035">
              <a:solidFill>
                <a:srgbClr val="D6954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"Joueur.prenom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Equipe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endParaRPr b="1" sz="1035">
              <a:solidFill>
                <a:srgbClr val="D6954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"INNER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JOIN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Club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Equipe.idClub=Club.idClub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endParaRPr b="1" sz="1035">
              <a:solidFill>
                <a:srgbClr val="D6954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"INNER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JOIN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Equipe.idJoueur=Joueur.idJoueur;"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listeEquipes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clear();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035">
                <a:solidFill>
                  <a:srgbClr val="D69A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bool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retour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bdd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recuperer(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requete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listeEquipes);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i="1" lang="fr" sz="1035">
                <a:solidFill>
                  <a:srgbClr val="45C6D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retour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listeEquipesRouges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clear();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listeEquipesJaunes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clear();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listeEquipesRouges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addItem(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""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ui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listeEquipesJaunes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addItem(</a:t>
            </a:r>
            <a:r>
              <a:rPr b="1" lang="fr" sz="1035">
                <a:solidFill>
                  <a:srgbClr val="D6954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""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i="1" lang="fr" sz="1035">
                <a:solidFill>
                  <a:srgbClr val="45C6D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1035">
                <a:solidFill>
                  <a:srgbClr val="D69A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8A602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listeEquipes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size();</a:t>
            </a: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++i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afficherListeEquipe(listeEquipes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at(</a:t>
            </a:r>
            <a:r>
              <a:rPr b="1" lang="fr" sz="1035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));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1035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fr" sz="1035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1629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9" name="Google Shape;29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0" name="Google Shape;300;p35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body"/>
          </p:nvPr>
        </p:nvSpPr>
        <p:spPr>
          <a:xfrm>
            <a:off x="311700" y="1152475"/>
            <a:ext cx="8520600" cy="13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D69A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b="1" lang="fr" sz="11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100">
                <a:solidFill>
                  <a:srgbClr val="FF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IHM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::afficherPageConfiguration()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i="1" lang="fr" sz="1100">
                <a:solidFill>
                  <a:srgbClr val="45C6D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(seance</a:t>
            </a:r>
            <a:r>
              <a:rPr b="1" lang="fr" sz="11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100">
                <a:solidFill>
                  <a:srgbClr val="D6BB9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!=</a:t>
            </a:r>
            <a:r>
              <a:rPr b="1" lang="fr" sz="11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i="1" lang="fr" sz="1100">
                <a:solidFill>
                  <a:srgbClr val="45C6D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nullptr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arreterPartie();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rgbClr val="BEC0C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afficherFenetre(</a:t>
            </a:r>
            <a:r>
              <a:rPr b="1" lang="fr" sz="1100">
                <a:solidFill>
                  <a:srgbClr val="FF8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IHM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</a:t>
            </a:r>
            <a:r>
              <a:rPr b="1" i="1" lang="fr" sz="1100">
                <a:solidFill>
                  <a:srgbClr val="66A33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PageConfiguration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90" y="1754125"/>
            <a:ext cx="4295712" cy="24163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Scénario : Crée une nouvelle partie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729" y="2382275"/>
            <a:ext cx="4295746" cy="24163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7275" y="2662975"/>
            <a:ext cx="4295750" cy="24163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36"/>
          <p:cNvSpPr txBox="1"/>
          <p:nvPr>
            <p:ph idx="1" type="body"/>
          </p:nvPr>
        </p:nvSpPr>
        <p:spPr>
          <a:xfrm>
            <a:off x="1384500" y="4587025"/>
            <a:ext cx="20847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QStackedWidget</a:t>
            </a:r>
            <a:endParaRPr b="1" sz="2400">
              <a:solidFill>
                <a:srgbClr val="43434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3709725" y="2446425"/>
            <a:ext cx="2907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0</a:t>
            </a:r>
            <a:endParaRPr sz="1100"/>
          </a:p>
        </p:txBody>
      </p:sp>
      <p:sp>
        <p:nvSpPr>
          <p:cNvPr id="313" name="Google Shape;313;p36"/>
          <p:cNvSpPr/>
          <p:nvPr/>
        </p:nvSpPr>
        <p:spPr>
          <a:xfrm>
            <a:off x="4082725" y="2165675"/>
            <a:ext cx="2907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1</a:t>
            </a:r>
            <a:endParaRPr sz="1100"/>
          </a:p>
        </p:txBody>
      </p:sp>
      <p:sp>
        <p:nvSpPr>
          <p:cNvPr id="314" name="Google Shape;314;p36"/>
          <p:cNvSpPr/>
          <p:nvPr/>
        </p:nvSpPr>
        <p:spPr>
          <a:xfrm>
            <a:off x="4448150" y="1872900"/>
            <a:ext cx="290700" cy="216600"/>
          </a:xfrm>
          <a:prstGeom prst="rect">
            <a:avLst/>
          </a:prstGeom>
          <a:solidFill>
            <a:srgbClr val="66A3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2</a:t>
            </a:r>
            <a:endParaRPr sz="1100"/>
          </a:p>
        </p:txBody>
      </p:sp>
      <p:sp>
        <p:nvSpPr>
          <p:cNvPr id="315" name="Google Shape;315;p36"/>
          <p:cNvSpPr/>
          <p:nvPr/>
        </p:nvSpPr>
        <p:spPr>
          <a:xfrm>
            <a:off x="4815050" y="1537525"/>
            <a:ext cx="290700" cy="21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3</a:t>
            </a:r>
            <a:endParaRPr sz="1100"/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8150" y="2089500"/>
            <a:ext cx="4295750" cy="24163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7" name="Google Shape;317;p36"/>
          <p:cNvCxnSpPr>
            <a:endCxn id="314" idx="0"/>
          </p:cNvCxnSpPr>
          <p:nvPr/>
        </p:nvCxnSpPr>
        <p:spPr>
          <a:xfrm flipH="1" rot="10800000">
            <a:off x="3017900" y="1872900"/>
            <a:ext cx="1575600" cy="112200"/>
          </a:xfrm>
          <a:prstGeom prst="bentConnector4">
            <a:avLst>
              <a:gd fmla="val -635" name="adj1"/>
              <a:gd fmla="val 312233" name="adj2"/>
            </a:avLst>
          </a:prstGeom>
          <a:noFill/>
          <a:ln cap="flat" cmpd="sng" w="28575">
            <a:solidFill>
              <a:srgbClr val="66A334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318" name="Google Shape;318;p36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 : Lire les règles</a:t>
            </a:r>
            <a:endParaRPr/>
          </a:p>
        </p:txBody>
      </p:sp>
      <p:sp>
        <p:nvSpPr>
          <p:cNvPr id="324" name="Google Shape;32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600" y="1301154"/>
            <a:ext cx="4971000" cy="29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327" name="Google Shape;327;p37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</a:t>
            </a:r>
            <a:endParaRPr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34" name="Google Shape;334;p38"/>
          <p:cNvGraphicFramePr/>
          <p:nvPr/>
        </p:nvGraphicFramePr>
        <p:xfrm>
          <a:off x="4313550" y="129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{5ED8F82A-0D65-4ED5-BF32-999374D79EDD}</a:tableStyleId>
              </a:tblPr>
              <a:tblGrid>
                <a:gridCol w="1893500"/>
                <a:gridCol w="25858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Code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Signification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accent1"/>
                          </a:solidFill>
                        </a:rPr>
                        <a:t>STT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Début de partie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accent1"/>
                          </a:solidFill>
                        </a:rPr>
                        <a:t>STP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Terminer une partie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chemeClr val="accent1"/>
                          </a:solidFill>
                        </a:rPr>
                        <a:t>ACK</a:t>
                      </a:r>
                      <a:endParaRPr b="1" sz="12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Acquittement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accent1"/>
                          </a:solidFill>
                        </a:rPr>
                        <a:t>P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Panier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5" name="Google Shape;335;p38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336" name="Google Shape;336;p38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sp>
        <p:nvSpPr>
          <p:cNvPr id="337" name="Google Shape;337;p38"/>
          <p:cNvSpPr txBox="1"/>
          <p:nvPr>
            <p:ph idx="1" type="body"/>
          </p:nvPr>
        </p:nvSpPr>
        <p:spPr>
          <a:xfrm>
            <a:off x="311700" y="1152475"/>
            <a:ext cx="4041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0000"/>
                </a:solidFill>
              </a:rPr>
              <a:t>$basket</a:t>
            </a:r>
            <a:r>
              <a:rPr lang="fr" sz="1900">
                <a:solidFill>
                  <a:srgbClr val="66A334"/>
                </a:solidFill>
              </a:rPr>
              <a:t>;</a:t>
            </a:r>
            <a:r>
              <a:rPr b="1" lang="fr" sz="1900">
                <a:solidFill>
                  <a:schemeClr val="accent1"/>
                </a:solidFill>
              </a:rPr>
              <a:t>{CODE}</a:t>
            </a:r>
            <a:r>
              <a:rPr lang="fr" sz="1900">
                <a:solidFill>
                  <a:srgbClr val="66A334"/>
                </a:solidFill>
              </a:rPr>
              <a:t>;</a:t>
            </a:r>
            <a:r>
              <a:rPr lang="fr" sz="1900"/>
              <a:t>{DONNEES}</a:t>
            </a:r>
            <a:r>
              <a:rPr lang="fr" sz="1900">
                <a:solidFill>
                  <a:srgbClr val="66A334"/>
                </a:solidFill>
              </a:rPr>
              <a:t>;</a:t>
            </a:r>
            <a:r>
              <a:rPr lang="fr" sz="1900">
                <a:solidFill>
                  <a:srgbClr val="FF0000"/>
                </a:solidFill>
              </a:rPr>
              <a:t>\r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8"/>
          <p:cNvSpPr txBox="1"/>
          <p:nvPr/>
        </p:nvSpPr>
        <p:spPr>
          <a:xfrm>
            <a:off x="271425" y="1915025"/>
            <a:ext cx="190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100">
                <a:solidFill>
                  <a:srgbClr val="FF0000"/>
                </a:solidFill>
              </a:rPr>
              <a:t>délimiteur de début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2743200" y="1915025"/>
            <a:ext cx="15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0000"/>
                </a:solidFill>
              </a:rPr>
              <a:t>délimiteur de fin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340" name="Google Shape;340;p38"/>
          <p:cNvCxnSpPr/>
          <p:nvPr/>
        </p:nvCxnSpPr>
        <p:spPr>
          <a:xfrm flipH="1" rot="10800000">
            <a:off x="812125" y="1524075"/>
            <a:ext cx="30000" cy="41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38"/>
          <p:cNvCxnSpPr>
            <a:stCxn id="339" idx="0"/>
          </p:cNvCxnSpPr>
          <p:nvPr/>
        </p:nvCxnSpPr>
        <p:spPr>
          <a:xfrm flipH="1" rot="10800000">
            <a:off x="3516300" y="1534025"/>
            <a:ext cx="183600" cy="38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 : trame P</a:t>
            </a:r>
            <a:endParaRPr/>
          </a:p>
        </p:txBody>
      </p:sp>
      <p:sp>
        <p:nvSpPr>
          <p:cNvPr id="347" name="Google Shape;347;p39"/>
          <p:cNvSpPr txBox="1"/>
          <p:nvPr>
            <p:ph idx="1" type="body"/>
          </p:nvPr>
        </p:nvSpPr>
        <p:spPr>
          <a:xfrm>
            <a:off x="311700" y="1152475"/>
            <a:ext cx="404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rgbClr val="FF0000"/>
                </a:solidFill>
              </a:rPr>
              <a:t>$basket</a:t>
            </a:r>
            <a:r>
              <a:rPr lang="fr" sz="1900">
                <a:solidFill>
                  <a:srgbClr val="66A334"/>
                </a:solidFill>
              </a:rPr>
              <a:t>;</a:t>
            </a:r>
            <a:r>
              <a:rPr b="1" lang="fr" sz="1900">
                <a:solidFill>
                  <a:schemeClr val="accent1"/>
                </a:solidFill>
              </a:rPr>
              <a:t>P</a:t>
            </a:r>
            <a:r>
              <a:rPr lang="fr" sz="1900">
                <a:solidFill>
                  <a:srgbClr val="66A334"/>
                </a:solidFill>
              </a:rPr>
              <a:t>;</a:t>
            </a:r>
            <a:r>
              <a:rPr lang="fr" sz="1900"/>
              <a:t>{NUMERO}</a:t>
            </a:r>
            <a:r>
              <a:rPr lang="fr" sz="1900">
                <a:solidFill>
                  <a:srgbClr val="66A334"/>
                </a:solidFill>
              </a:rPr>
              <a:t>;</a:t>
            </a:r>
            <a:r>
              <a:rPr lang="fr" sz="1900"/>
              <a:t>{EQUIPE}</a:t>
            </a:r>
            <a:r>
              <a:rPr lang="fr" sz="1900">
                <a:solidFill>
                  <a:srgbClr val="66A334"/>
                </a:solidFill>
              </a:rPr>
              <a:t>;</a:t>
            </a:r>
            <a:r>
              <a:rPr lang="fr" sz="1900">
                <a:solidFill>
                  <a:srgbClr val="FF0000"/>
                </a:solidFill>
              </a:rPr>
              <a:t>\r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9" name="Google Shape;349;p39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350" name="Google Shape;350;p39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graphicFrame>
        <p:nvGraphicFramePr>
          <p:cNvPr id="351" name="Google Shape;351;p39"/>
          <p:cNvGraphicFramePr/>
          <p:nvPr/>
        </p:nvGraphicFramePr>
        <p:xfrm>
          <a:off x="4389750" y="121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{5ED8F82A-0D65-4ED5-BF32-999374D79EDD}</a:tableStyleId>
              </a:tblPr>
              <a:tblGrid>
                <a:gridCol w="1893500"/>
                <a:gridCol w="25858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/>
                        <a:t>Champs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" sz="1400" u="none" cap="none" strike="noStrike"/>
                        <a:t>Signification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chemeClr val="accent1"/>
                          </a:solidFill>
                        </a:rPr>
                        <a:t>P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accent1"/>
                          </a:solidFill>
                        </a:rPr>
                        <a:t>Panier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900">
                          <a:solidFill>
                            <a:schemeClr val="dk2"/>
                          </a:solidFill>
                        </a:rPr>
                        <a:t>{NUMERO}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2"/>
                          </a:solidFill>
                        </a:rPr>
                        <a:t>E</a:t>
                      </a:r>
                      <a:r>
                        <a:rPr lang="fr" sz="1100">
                          <a:solidFill>
                            <a:schemeClr val="dk2"/>
                          </a:solidFill>
                        </a:rPr>
                        <a:t>ntier indiquant le numéro de panier (</a:t>
                      </a:r>
                      <a:r>
                        <a:rPr b="1" lang="fr" sz="1100">
                          <a:solidFill>
                            <a:schemeClr val="dk2"/>
                          </a:solidFill>
                        </a:rPr>
                        <a:t>1 à 7</a:t>
                      </a:r>
                      <a:r>
                        <a:rPr lang="fr" sz="1100">
                          <a:solidFill>
                            <a:schemeClr val="dk2"/>
                          </a:solidFill>
                        </a:rPr>
                        <a:t>)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fr" sz="1100">
                          <a:solidFill>
                            <a:schemeClr val="dk2"/>
                          </a:solidFill>
                        </a:rPr>
                        <a:t>0 indique un tir loupé (simulateur)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900">
                          <a:solidFill>
                            <a:schemeClr val="dk2"/>
                          </a:solidFill>
                        </a:rPr>
                        <a:t>{EQUIPE}</a:t>
                      </a:r>
                      <a:endParaRPr b="1" sz="12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2"/>
                          </a:solidFill>
                        </a:rPr>
                        <a:t>R</a:t>
                      </a:r>
                      <a:r>
                        <a:rPr lang="fr" sz="1100">
                          <a:solidFill>
                            <a:schemeClr val="dk2"/>
                          </a:solidFill>
                        </a:rPr>
                        <a:t> (pour Rouge) ou </a:t>
                      </a:r>
                      <a:r>
                        <a:rPr b="1" lang="fr" sz="1100">
                          <a:solidFill>
                            <a:schemeClr val="dk2"/>
                          </a:solidFill>
                        </a:rPr>
                        <a:t>J</a:t>
                      </a:r>
                      <a:r>
                        <a:rPr lang="fr" sz="1100">
                          <a:solidFill>
                            <a:schemeClr val="dk2"/>
                          </a:solidFill>
                        </a:rPr>
                        <a:t> (pour Jaune)</a:t>
                      </a:r>
                      <a:r>
                        <a:rPr lang="fr" sz="1200">
                          <a:solidFill>
                            <a:schemeClr val="dk1"/>
                          </a:solidFill>
                        </a:rPr>
                        <a:t>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311700" y="15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 : Ajout d’un panier pour l’équipe jaune</a:t>
            </a:r>
            <a:endParaRPr/>
          </a:p>
        </p:txBody>
      </p:sp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358" name="Google Shape;358;p40"/>
          <p:cNvCxnSpPr/>
          <p:nvPr/>
        </p:nvCxnSpPr>
        <p:spPr>
          <a:xfrm flipH="1">
            <a:off x="3461375" y="1373900"/>
            <a:ext cx="14700" cy="3057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359" name="Google Shape;359;p40"/>
          <p:cNvCxnSpPr/>
          <p:nvPr/>
        </p:nvCxnSpPr>
        <p:spPr>
          <a:xfrm flipH="1">
            <a:off x="7144688" y="1339825"/>
            <a:ext cx="14700" cy="30579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360" name="Google Shape;360;p40"/>
          <p:cNvSpPr txBox="1"/>
          <p:nvPr/>
        </p:nvSpPr>
        <p:spPr>
          <a:xfrm>
            <a:off x="2154875" y="1018063"/>
            <a:ext cx="27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fr" sz="1600"/>
              <a:t>ESP32 (EC)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5766750" y="1015925"/>
            <a:ext cx="27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fr" sz="1600"/>
              <a:t>Raspberry Pi (IR)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40"/>
          <p:cNvCxnSpPr/>
          <p:nvPr/>
        </p:nvCxnSpPr>
        <p:spPr>
          <a:xfrm>
            <a:off x="3429750" y="3402975"/>
            <a:ext cx="3693300" cy="75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3" name="Google Shape;363;p40"/>
          <p:cNvSpPr txBox="1"/>
          <p:nvPr/>
        </p:nvSpPr>
        <p:spPr>
          <a:xfrm rot="698176">
            <a:off x="4160382" y="3360052"/>
            <a:ext cx="2437802" cy="4616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$basket;P;2;J;\r</a:t>
            </a:r>
            <a:endParaRPr/>
          </a:p>
        </p:txBody>
      </p:sp>
      <p:cxnSp>
        <p:nvCxnSpPr>
          <p:cNvPr id="364" name="Google Shape;364;p40"/>
          <p:cNvCxnSpPr/>
          <p:nvPr/>
        </p:nvCxnSpPr>
        <p:spPr>
          <a:xfrm flipH="1">
            <a:off x="3485900" y="1783200"/>
            <a:ext cx="3673500" cy="49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5" name="Google Shape;365;p40"/>
          <p:cNvSpPr txBox="1"/>
          <p:nvPr/>
        </p:nvSpPr>
        <p:spPr>
          <a:xfrm rot="-557029">
            <a:off x="4369944" y="1567534"/>
            <a:ext cx="2437934" cy="4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$basket;STT;\r</a:t>
            </a:r>
            <a:endParaRPr/>
          </a:p>
        </p:txBody>
      </p:sp>
      <p:sp>
        <p:nvSpPr>
          <p:cNvPr id="366" name="Google Shape;366;p40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367" name="Google Shape;367;p40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sp>
        <p:nvSpPr>
          <p:cNvPr id="368" name="Google Shape;368;p40"/>
          <p:cNvSpPr txBox="1"/>
          <p:nvPr/>
        </p:nvSpPr>
        <p:spPr>
          <a:xfrm>
            <a:off x="156025" y="1018075"/>
            <a:ext cx="126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fr" sz="1600"/>
              <a:t>Capteur (numéro 2)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 rot="-557361">
            <a:off x="1682565" y="1986832"/>
            <a:ext cx="1012883" cy="4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“on”</a:t>
            </a:r>
            <a:endParaRPr/>
          </a:p>
        </p:txBody>
      </p:sp>
      <p:cxnSp>
        <p:nvCxnSpPr>
          <p:cNvPr id="370" name="Google Shape;370;p40"/>
          <p:cNvCxnSpPr/>
          <p:nvPr/>
        </p:nvCxnSpPr>
        <p:spPr>
          <a:xfrm flipH="1">
            <a:off x="793375" y="2325275"/>
            <a:ext cx="2676600" cy="390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1" name="Google Shape;371;p40"/>
          <p:cNvCxnSpPr/>
          <p:nvPr/>
        </p:nvCxnSpPr>
        <p:spPr>
          <a:xfrm>
            <a:off x="797125" y="1521450"/>
            <a:ext cx="5100" cy="2930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372" name="Google Shape;372;p40"/>
          <p:cNvCxnSpPr/>
          <p:nvPr/>
        </p:nvCxnSpPr>
        <p:spPr>
          <a:xfrm>
            <a:off x="782425" y="2866913"/>
            <a:ext cx="2698500" cy="56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3" name="Google Shape;373;p40"/>
          <p:cNvSpPr txBox="1"/>
          <p:nvPr/>
        </p:nvSpPr>
        <p:spPr>
          <a:xfrm rot="721431">
            <a:off x="1138025" y="3211140"/>
            <a:ext cx="2167350" cy="648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“Coupure du faisceau lumineux”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>
            <p:ph type="title"/>
          </p:nvPr>
        </p:nvSpPr>
        <p:spPr>
          <a:xfrm>
            <a:off x="311700" y="171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de validation</a:t>
            </a:r>
            <a:endParaRPr/>
          </a:p>
        </p:txBody>
      </p:sp>
      <p:sp>
        <p:nvSpPr>
          <p:cNvPr id="379" name="Google Shape;37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0" name="Google Shape;380;p41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381" name="Google Shape;381;p41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graphicFrame>
        <p:nvGraphicFramePr>
          <p:cNvPr id="382" name="Google Shape;382;p41"/>
          <p:cNvGraphicFramePr/>
          <p:nvPr/>
        </p:nvGraphicFramePr>
        <p:xfrm>
          <a:off x="928125" y="74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{5ED8F82A-0D65-4ED5-BF32-999374D79EDD}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Cahier des charges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highlight>
                            <a:srgbClr val="FF0000"/>
                          </a:highlight>
                        </a:rPr>
                        <a:t>Non validé</a:t>
                      </a:r>
                      <a:endParaRPr>
                        <a:highlight>
                          <a:srgbClr val="FF00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highlight>
                            <a:srgbClr val="FF9900"/>
                          </a:highlight>
                        </a:rPr>
                        <a:t>En cours</a:t>
                      </a:r>
                      <a:endParaRPr>
                        <a:highlight>
                          <a:srgbClr val="FF99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highlight>
                            <a:srgbClr val="00FF00"/>
                          </a:highlight>
                        </a:rPr>
                        <a:t>Validé</a:t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Paramétrer et lancer une séance </a:t>
                      </a:r>
                      <a:r>
                        <a:rPr lang="fr"/>
                        <a:t>d'entraînement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Gérer le déroulement d’une séance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Dialoguer avec le module de </a:t>
                      </a:r>
                      <a:r>
                        <a:rPr lang="fr"/>
                        <a:t>détection</a:t>
                      </a:r>
                      <a:r>
                        <a:rPr lang="fr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Produire des sons en fonction de la situation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3" name="Google Shape;3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850" y="1189575"/>
            <a:ext cx="715350" cy="7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850" y="2024550"/>
            <a:ext cx="715350" cy="7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175" y="28255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550" y="350050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500550" y="1210625"/>
            <a:ext cx="29589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fr" sz="1610"/>
              <a:t>Un système d’entraînement ludique au tirs </a:t>
            </a:r>
            <a:endParaRPr b="1" sz="1610"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25" y="2200625"/>
            <a:ext cx="1235950" cy="15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562" y="2048401"/>
            <a:ext cx="1619400" cy="18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4241200" y="1125075"/>
            <a:ext cx="44661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4"/>
              <a:buNone/>
            </a:pPr>
            <a:r>
              <a:rPr lang="fr" sz="1380"/>
              <a:t>Analyse de l’existant :</a:t>
            </a:r>
            <a:endParaRPr sz="1380"/>
          </a:p>
          <a:p>
            <a:pPr indent="-316261" lvl="0" marL="457200" rtl="0" algn="l">
              <a:spcBef>
                <a:spcPts val="0"/>
              </a:spcBef>
              <a:spcAft>
                <a:spcPts val="0"/>
              </a:spcAft>
              <a:buSzPts val="1380"/>
              <a:buChar char="-"/>
            </a:pPr>
            <a:r>
              <a:rPr lang="fr" sz="1380"/>
              <a:t>Les sessions de tirs ne sont pas assez </a:t>
            </a:r>
            <a:r>
              <a:rPr lang="fr" sz="1380" u="sng"/>
              <a:t>ludiques</a:t>
            </a:r>
            <a:endParaRPr sz="1380" u="sng"/>
          </a:p>
          <a:p>
            <a:pPr indent="-316261" lvl="0" marL="457200" rtl="0" algn="l">
              <a:spcBef>
                <a:spcPts val="0"/>
              </a:spcBef>
              <a:spcAft>
                <a:spcPts val="0"/>
              </a:spcAft>
              <a:buSzPts val="1380"/>
              <a:buChar char="-"/>
            </a:pPr>
            <a:r>
              <a:rPr lang="fr" sz="1380"/>
              <a:t>Rendre </a:t>
            </a:r>
            <a:r>
              <a:rPr lang="fr" sz="1380"/>
              <a:t>accessible</a:t>
            </a:r>
            <a:r>
              <a:rPr lang="fr" sz="1380"/>
              <a:t> les sessions de tirs pour </a:t>
            </a:r>
            <a:r>
              <a:rPr lang="fr" sz="1380" u="sng"/>
              <a:t>tous les </a:t>
            </a:r>
            <a:r>
              <a:rPr lang="fr" sz="1380" u="sng"/>
              <a:t>âges</a:t>
            </a:r>
            <a:r>
              <a:rPr lang="fr" sz="1380"/>
              <a:t> </a:t>
            </a:r>
            <a:endParaRPr sz="13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597"/>
          </a:p>
        </p:txBody>
      </p:sp>
      <p:sp>
        <p:nvSpPr>
          <p:cNvPr id="82" name="Google Shape;82;p15"/>
          <p:cNvSpPr txBox="1"/>
          <p:nvPr>
            <p:ph idx="4294967295" type="title"/>
          </p:nvPr>
        </p:nvSpPr>
        <p:spPr>
          <a:xfrm>
            <a:off x="311700" y="31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Expression du besoin</a:t>
            </a:r>
            <a:endParaRPr u="sng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2" name="Google Shape;392;p42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lang="fr" sz="1040"/>
              <a:t>LAMBERT Guillaume</a:t>
            </a:r>
            <a:endParaRPr b="1" sz="1040"/>
          </a:p>
        </p:txBody>
      </p:sp>
      <p:sp>
        <p:nvSpPr>
          <p:cNvPr id="393" name="Google Shape;393;p42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pic>
        <p:nvPicPr>
          <p:cNvPr id="394" name="Google Shape;394;p42" title="basket-game-10-06-2022.m4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72" y="257000"/>
            <a:ext cx="7636355" cy="42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311700" y="1301025"/>
            <a:ext cx="85206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J’ai terminé mon exposé.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vous remercie de votre attention.</a:t>
            </a:r>
            <a:endParaRPr/>
          </a:p>
        </p:txBody>
      </p:sp>
      <p:sp>
        <p:nvSpPr>
          <p:cNvPr id="400" name="Google Shape;40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1" name="Google Shape;401;p43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402" name="Google Shape;402;p43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987" y="2340438"/>
            <a:ext cx="1502026" cy="150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Synoptique</a:t>
            </a:r>
            <a:r>
              <a:rPr lang="fr" u="sng"/>
              <a:t> du </a:t>
            </a:r>
            <a:r>
              <a:rPr lang="fr" u="sng"/>
              <a:t>système</a:t>
            </a:r>
            <a:endParaRPr u="sng"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175" y="1676575"/>
            <a:ext cx="2582552" cy="17192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637725" y="1018925"/>
            <a:ext cx="17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Raspberry Pi 4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 la partie 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750" y="3559188"/>
            <a:ext cx="1395099" cy="10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6743800" y="2921475"/>
            <a:ext cx="193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Capteur(s) infrarouge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Détection</a:t>
            </a:r>
            <a:r>
              <a:rPr lang="fr"/>
              <a:t> des paniers marqués</a:t>
            </a:r>
            <a:endParaRPr/>
          </a:p>
        </p:txBody>
      </p:sp>
      <p:pic>
        <p:nvPicPr>
          <p:cNvPr descr="Soldes &gt; filet basket decathlon &gt; en stock"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300" y="1476375"/>
            <a:ext cx="1525050" cy="15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017850" y="2701150"/>
            <a:ext cx="183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Base de données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Stocke les données des joueurs 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6428375" y="803225"/>
            <a:ext cx="183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Paniers de basket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Panier(s) d'entraînement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250" y="889950"/>
            <a:ext cx="1933700" cy="1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985600" y="635500"/>
            <a:ext cx="189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Télévision</a:t>
            </a:r>
            <a:r>
              <a:rPr lang="fr" u="sng"/>
              <a:t> 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de la partie</a:t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 rot="-9680760">
            <a:off x="5869566" y="2684669"/>
            <a:ext cx="868526" cy="5729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rot="-9178148">
            <a:off x="2628807" y="1623466"/>
            <a:ext cx="528087" cy="5727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 rot="-2048316">
            <a:off x="2432128" y="3415148"/>
            <a:ext cx="818430" cy="5727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4700" y="3395813"/>
            <a:ext cx="1989625" cy="19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103" name="Google Shape;103;p16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cxnSp>
        <p:nvCxnSpPr>
          <p:cNvPr id="104" name="Google Shape;104;p16"/>
          <p:cNvCxnSpPr/>
          <p:nvPr/>
        </p:nvCxnSpPr>
        <p:spPr>
          <a:xfrm flipH="1">
            <a:off x="7292050" y="2246975"/>
            <a:ext cx="2700" cy="73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ldes &gt; filet basket decathlon &gt; en stock"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700" y="1019175"/>
            <a:ext cx="1525050" cy="15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79900"/>
            <a:ext cx="5392650" cy="53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31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Principe</a:t>
            </a:r>
            <a:r>
              <a:rPr lang="fr" u="sng"/>
              <a:t> du système</a:t>
            </a:r>
            <a:endParaRPr u="sng"/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3" name="Google Shape;113;p17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114" name="Google Shape;114;p17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826" y="1708093"/>
            <a:ext cx="1895400" cy="1977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ldes &gt; filet basket decathlon &gt; en stock"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300" y="1932400"/>
            <a:ext cx="1525050" cy="152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ldes &gt; filet basket decathlon &gt; en stock"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300" y="2909575"/>
            <a:ext cx="1525050" cy="15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 rot="10797344">
            <a:off x="4962000" y="2410720"/>
            <a:ext cx="1941301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5172300" y="2512425"/>
            <a:ext cx="17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numéro de panier</a:t>
            </a:r>
            <a:endParaRPr sz="1200"/>
          </a:p>
        </p:txBody>
      </p:sp>
      <p:sp>
        <p:nvSpPr>
          <p:cNvPr id="120" name="Google Shape;120;p17"/>
          <p:cNvSpPr txBox="1"/>
          <p:nvPr/>
        </p:nvSpPr>
        <p:spPr>
          <a:xfrm>
            <a:off x="8365650" y="4148275"/>
            <a:ext cx="6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F</a:t>
            </a:r>
            <a:r>
              <a:rPr lang="fr" u="sng"/>
              <a:t>onctionnalités</a:t>
            </a:r>
            <a:endParaRPr u="sng"/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15461" l="5087" r="0" t="0"/>
          <a:stretch/>
        </p:blipFill>
        <p:spPr>
          <a:xfrm>
            <a:off x="6075550" y="2208673"/>
            <a:ext cx="2868926" cy="25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50" y="2954666"/>
            <a:ext cx="1434600" cy="164930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5471175" y="3410600"/>
            <a:ext cx="5487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335" y="2922613"/>
            <a:ext cx="931238" cy="15467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3834800" y="3228950"/>
            <a:ext cx="679800" cy="756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133" name="Google Shape;133;p18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4572000" y="1345350"/>
            <a:ext cx="4449000" cy="15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fr" sz="1500"/>
              <a:t>Afficher le puissance 4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fr" sz="1500"/>
              <a:t>Afficher les jetons en fonction des tirs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fr" sz="1500"/>
              <a:t>[Effectuer des sons par rapport à un tir réussi ou non]</a:t>
            </a:r>
            <a:endParaRPr sz="1500"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74100" y="1345350"/>
            <a:ext cx="4497900" cy="15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fr"/>
              <a:t>Paramétrer une partie ainsi que les équipes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fr"/>
              <a:t>Paramétrer le temps de la partie et des tours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❖"/>
            </a:pPr>
            <a:r>
              <a:rPr lang="fr"/>
              <a:t>Communiquer avec le module de détection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9750" y="3157277"/>
            <a:ext cx="1434612" cy="12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1594038" y="3268625"/>
            <a:ext cx="679800" cy="756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311700" y="32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Planifications des </a:t>
            </a:r>
            <a:r>
              <a:rPr lang="fr" u="sng"/>
              <a:t>tâches</a:t>
            </a:r>
            <a:r>
              <a:rPr lang="fr" u="sng"/>
              <a:t> </a:t>
            </a:r>
            <a:endParaRPr u="sng"/>
          </a:p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44" name="Google Shape;144;p19"/>
          <p:cNvGraphicFramePr/>
          <p:nvPr/>
        </p:nvGraphicFramePr>
        <p:xfrm>
          <a:off x="879375" y="83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{5ED8F82A-0D65-4ED5-BF32-999374D79EDD}</a:tableStyleId>
              </a:tblPr>
              <a:tblGrid>
                <a:gridCol w="4204925"/>
                <a:gridCol w="1633200"/>
                <a:gridCol w="1400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Cas d’utilisation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Priorité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Itération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0000"/>
                          </a:solidFill>
                        </a:rPr>
                        <a:t>Afficher la partie (squelette)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0000"/>
                          </a:solidFill>
                        </a:rPr>
                        <a:t>Haute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0000"/>
                          </a:solidFill>
                        </a:rPr>
                        <a:t>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0000"/>
                          </a:solidFill>
                        </a:rPr>
                        <a:t>Connexion au module Bluetooth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0000"/>
                          </a:solidFill>
                        </a:rPr>
                        <a:t>Haute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0000"/>
                          </a:solidFill>
                        </a:rPr>
                        <a:t>1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CC0000"/>
                          </a:solidFill>
                        </a:rPr>
                        <a:t>Dialoguer avec le module Bluetooth 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CC0000"/>
                          </a:solidFill>
                        </a:rPr>
                        <a:t>Haute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CC0000"/>
                          </a:solidFill>
                        </a:rPr>
                        <a:t>2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rgbClr val="CC0000"/>
                          </a:solidFill>
                        </a:rPr>
                        <a:t>Jouer une partie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rgbClr val="CC0000"/>
                          </a:solidFill>
                        </a:rPr>
                        <a:t>Haute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CC0000"/>
                          </a:solidFill>
                        </a:rPr>
                        <a:t>2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990000"/>
                          </a:solidFill>
                        </a:rPr>
                        <a:t>Récupérer</a:t>
                      </a:r>
                      <a:r>
                        <a:rPr b="1" lang="fr">
                          <a:solidFill>
                            <a:srgbClr val="990000"/>
                          </a:solidFill>
                        </a:rPr>
                        <a:t> les équipes via la base de données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990000"/>
                          </a:solidFill>
                        </a:rPr>
                        <a:t>Moyenne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990000"/>
                          </a:solidFill>
                        </a:rPr>
                        <a:t>2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rgbClr val="990000"/>
                          </a:solidFill>
                        </a:rPr>
                        <a:t>Paramétrer une partie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rgbClr val="990000"/>
                          </a:solidFill>
                        </a:rPr>
                        <a:t>Moyenne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990000"/>
                          </a:solidFill>
                        </a:rPr>
                        <a:t>2</a:t>
                      </a:r>
                      <a:endParaRPr b="1">
                        <a:solidFill>
                          <a:srgbClr val="99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>
                          <a:solidFill>
                            <a:srgbClr val="CC4125"/>
                          </a:solidFill>
                        </a:rPr>
                        <a:t>Rajouter les équipes</a:t>
                      </a:r>
                      <a:endParaRPr b="1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CC4125"/>
                          </a:solidFill>
                        </a:rPr>
                        <a:t>Basse</a:t>
                      </a:r>
                      <a:endParaRPr b="1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CC4125"/>
                          </a:solidFill>
                        </a:rPr>
                        <a:t>3</a:t>
                      </a:r>
                      <a:endParaRPr b="1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CC4125"/>
                          </a:solidFill>
                        </a:rPr>
                        <a:t>Ajouter des sons (en option)</a:t>
                      </a:r>
                      <a:endParaRPr b="1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CC4125"/>
                          </a:solidFill>
                        </a:rPr>
                        <a:t>Basse</a:t>
                      </a:r>
                      <a:endParaRPr b="1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CC4125"/>
                          </a:solidFill>
                        </a:rPr>
                        <a:t>3</a:t>
                      </a:r>
                      <a:endParaRPr b="1">
                        <a:solidFill>
                          <a:srgbClr val="CC412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" name="Google Shape;145;p19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146" name="Google Shape;146;p19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190925" y="1152475"/>
            <a:ext cx="42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Version 4.1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Portée sur plusieurs mètres (60 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Fréquence d’émission (2.4 GHz)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Débits de données (2 MBits/s)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Communication</a:t>
            </a:r>
            <a:r>
              <a:rPr lang="fr" u="sng"/>
              <a:t> Bluetooth et Raspberry Pi</a:t>
            </a:r>
            <a:endParaRPr u="sng"/>
          </a:p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900" y="3034063"/>
            <a:ext cx="780450" cy="11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5006775" y="1152475"/>
            <a:ext cx="3787200" cy="16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Modèle 4B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1,5 GHz quadricœur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Petit format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987" y="2599950"/>
            <a:ext cx="2544476" cy="2063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0"/>
          <p:cNvCxnSpPr/>
          <p:nvPr/>
        </p:nvCxnSpPr>
        <p:spPr>
          <a:xfrm>
            <a:off x="4561500" y="915325"/>
            <a:ext cx="21000" cy="414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0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159" name="Google Shape;159;p20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0125"/>
            <a:ext cx="2217819" cy="12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78" y="2603200"/>
            <a:ext cx="957049" cy="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426" y="1401812"/>
            <a:ext cx="1290200" cy="12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3651" y="1667863"/>
            <a:ext cx="1936700" cy="9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5375" y="1653825"/>
            <a:ext cx="1828638" cy="9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9050" y="1632000"/>
            <a:ext cx="1007075" cy="10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4742925" y="2674875"/>
            <a:ext cx="1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 projet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2049600" y="2842300"/>
            <a:ext cx="170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Qt Creator (Environnement de développement)</a:t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278250" y="3273400"/>
            <a:ext cx="18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de versions</a:t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7604263" y="2674875"/>
            <a:ext cx="14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BOUML</a:t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9">
            <a:alphaModFix/>
          </a:blip>
          <a:srcRect b="0" l="9" r="9" t="0"/>
          <a:stretch/>
        </p:blipFill>
        <p:spPr>
          <a:xfrm>
            <a:off x="4201944" y="3103300"/>
            <a:ext cx="740100" cy="74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3346650" y="3673600"/>
            <a:ext cx="24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2"/>
                </a:solidFill>
              </a:rPr>
              <a:t>(Ubuntu 20.04 LTS)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7" name="Google Shape;177;p21"/>
          <p:cNvSpPr txBox="1"/>
          <p:nvPr>
            <p:ph idx="4294967295" type="subTitle"/>
          </p:nvPr>
        </p:nvSpPr>
        <p:spPr>
          <a:xfrm>
            <a:off x="423825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LAMBERT Guillaume</a:t>
            </a:r>
            <a:endParaRPr sz="1040"/>
          </a:p>
        </p:txBody>
      </p:sp>
      <p:sp>
        <p:nvSpPr>
          <p:cNvPr id="178" name="Google Shape;178;p21"/>
          <p:cNvSpPr txBox="1"/>
          <p:nvPr>
            <p:ph idx="4294967295" type="subTitle"/>
          </p:nvPr>
        </p:nvSpPr>
        <p:spPr>
          <a:xfrm>
            <a:off x="3657750" y="4600250"/>
            <a:ext cx="1828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040"/>
              <a:t>BTS SNIR 2022</a:t>
            </a:r>
            <a:endParaRPr sz="1040"/>
          </a:p>
        </p:txBody>
      </p:sp>
      <p:sp>
        <p:nvSpPr>
          <p:cNvPr id="179" name="Google Shape;17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320" u="sng"/>
              <a:t>Les ressources logicielles</a:t>
            </a:r>
            <a:endParaRPr sz="2320" u="s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